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threadedComments/threadedComment1.xml" ContentType="application/vnd.ms-excel.threadedcomments+xml"/>
  <Override PartName="/xl/persons/person.xml" ContentType="application/vnd.ms-excel.perso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025"/>
  <workbookPr defaultThemeVersion="166925"/>
  <mc:AlternateContent xmlns:mc="http://schemas.openxmlformats.org/markup-compatibility/2006">
    <mc:Choice Requires="x15">
      <x15ac:absPath xmlns:x15ac="http://schemas.microsoft.com/office/spreadsheetml/2010/11/ac" url="https://bayergroup.sharepoint.com/sites/037188/Shared Documents/PROCURA AQUI/05. eContent/00. Descricoes dos Produtos/07. Cicatrizacao e regeneracao da pele/"/>
    </mc:Choice>
  </mc:AlternateContent>
  <xr:revisionPtr revIDLastSave="16" documentId="13_ncr:1_{B604648E-1A6A-43F5-A83E-951974AC688F}" xr6:coauthVersionLast="47" xr6:coauthVersionMax="47" xr10:uidLastSave="{53025FFD-3A90-4FB7-BB95-A3A8CD9E5BFA}"/>
  <bookViews>
    <workbookView xWindow="28485" yWindow="2925" windowWidth="19230" windowHeight="10005" xr2:uid="{59D380D0-55BC-4350-8C9A-43E2833E4371}"/>
  </bookViews>
  <sheets>
    <sheet name="BEPANTHENE GOTAS MONODOSES" sheetId="1" r:id="rId1"/>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mments1.xml><?xml version="1.0" encoding="utf-8"?>
<comments xmlns="http://schemas.openxmlformats.org/spreadsheetml/2006/main" xmlns:mc="http://schemas.openxmlformats.org/markup-compatibility/2006" xmlns:xr="http://schemas.microsoft.com/office/spreadsheetml/2014/revision" mc:Ignorable="xr">
  <authors>
    <author>tc={2B0DA330-9CB8-4567-A273-9E670BF99421}</author>
  </authors>
  <commentList>
    <comment ref="H5" authorId="0" shapeId="0" xr:uid="{2B0DA330-9CB8-4567-A273-9E670BF99421}">
      <text>
        <t>[Threaded comment]
Your version of Excel allows you to read this threaded comment; however, any edits to it will get removed if the file is opened in a newer version of Excel. Learn more: https://go.microsoft.com/fwlink/?linkid=870924
Comment:
    O link não abre. Verificar se está lá a última versão aprovada do FI</t>
      </text>
    </comment>
  </commentList>
</comments>
</file>

<file path=xl/sharedStrings.xml><?xml version="1.0" encoding="utf-8"?>
<sst xmlns="http://schemas.openxmlformats.org/spreadsheetml/2006/main" count="16" uniqueCount="16">
  <si>
    <t xml:space="preserve">PRODUTOS BAYER CONSUMER HEALTH                                                                           </t>
  </si>
  <si>
    <t>Clasificação de Produto</t>
  </si>
  <si>
    <t>CNP</t>
  </si>
  <si>
    <t>Produto (Título)</t>
  </si>
  <si>
    <t>Apresentações</t>
  </si>
  <si>
    <t>Descrição</t>
  </si>
  <si>
    <t>Menção Legal</t>
  </si>
  <si>
    <t>Imagem</t>
  </si>
  <si>
    <t>Folheto Informativo</t>
  </si>
  <si>
    <t>Dispositivo médico</t>
  </si>
  <si>
    <r>
      <rPr>
        <b/>
        <sz val="14"/>
        <color theme="1"/>
        <rFont val="Arial"/>
        <family val="2"/>
      </rPr>
      <t xml:space="preserve">Bepanthene® Gotas Oftálmicas </t>
    </r>
    <r>
      <rPr>
        <sz val="14"/>
        <color theme="1"/>
        <rFont val="Arial"/>
        <family val="2"/>
      </rPr>
      <t xml:space="preserve"> - Monodoses, 20x 0,5ml</t>
    </r>
  </si>
  <si>
    <t xml:space="preserve">Monodoses com 20 unidoses de 0,5ml </t>
  </si>
  <si>
    <t>Bepanthene® Gotas Oftálmicas estabiliza o filme lacrimal e protege de uma forma suave, porém eficaz, da secura ocular.
Proporciona um alívio prolongado do desconforto ocular associado ao stress mecânico,(ex: lentes de contacto), ambiental (ex: fumo cigarro, ar condiciconado) e visual (ex: esforço da vista ao ecrã computador) .    
Contém Hialuronato de Sódio e Dexpantenol - que atuam em conjunto para uma proteção e hidratação ideal. Ao proteger, hidratar e lubrificar a superfície ocular, o desconforto ocular é aliviado.
Incline a cabeça ligeiramente para trás, olhe para cima, afaste a pálpebra inferior do olho e aplique uma gota de Bepanthene Gotas Oftálmicas no saco conjuntival do olho 3-5 vezes ao dia. Feche os olhos lentamente para permitir uma distribuição uniforme do líquido na superfície ocular.
Bepanthene® Gotas Oftálmicas está disponível num frasco multidose (agora mais flexível e com uma validade de 12 meses após abertura) e também em práticas monodoses. Não contém conservantes e é adequado a utilizadores de lentes de contacto moles e rígidas.
Para mais informação consulte: https://www.bepanthene.pt/gama-bepanthene/cuidados-oculares/bepanthene-gotas-oftalmicas.</t>
  </si>
  <si>
    <r>
      <rPr>
        <b/>
        <sz val="14"/>
        <rFont val="Arial"/>
        <family val="2"/>
      </rPr>
      <t>Bepanthene® Gotas Oftálmicas</t>
    </r>
    <r>
      <rPr>
        <sz val="14"/>
        <rFont val="Arial"/>
        <family val="2"/>
      </rPr>
      <t>.Dispositivo Médico. Protege, hidrata e lubrifica a superfície do olho. Não use se tiver infeção ou ferida ocular. Muito raramente pode causar irritação em olhos muito sensíveis. Pode ocorrer visão turva temporária. Uso único. Frasco pode ser usado até 12 meses após abertura. Leia as instruções de utilização</t>
    </r>
  </si>
  <si>
    <t>https://www.bepanthene.pt/sites/g/files/vrxlpx34176/files/2020-11/instru%C3%A7oes_bepantheneGO_monodoses.pdf</t>
  </si>
  <si>
    <t xml:space="preserve">	CH-20230504-109</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4" x14ac:knownFonts="1">
    <font>
      <sz val="11"/>
      <color theme="1"/>
      <name val="Calibri"/>
      <family val="2"/>
      <scheme val="minor"/>
    </font>
    <font>
      <sz val="11"/>
      <color theme="1"/>
      <name val="Arial"/>
      <family val="2"/>
    </font>
    <font>
      <b/>
      <sz val="14"/>
      <color theme="1"/>
      <name val="Arial"/>
      <family val="2"/>
    </font>
    <font>
      <b/>
      <sz val="12"/>
      <color theme="1"/>
      <name val="Arial"/>
      <family val="2"/>
    </font>
    <font>
      <b/>
      <sz val="12"/>
      <name val="Arial"/>
      <family val="2"/>
    </font>
    <font>
      <sz val="14"/>
      <color theme="1"/>
      <name val="Arial"/>
      <family val="2"/>
    </font>
    <font>
      <sz val="14"/>
      <name val="Arial"/>
      <family val="2"/>
    </font>
    <font>
      <b/>
      <sz val="14"/>
      <name val="Arial"/>
      <family val="2"/>
    </font>
    <font>
      <sz val="11"/>
      <color rgb="FFFF0000"/>
      <name val="Arial"/>
      <family val="2"/>
    </font>
    <font>
      <sz val="11"/>
      <name val="Arial"/>
      <family val="2"/>
    </font>
    <font>
      <u/>
      <sz val="11"/>
      <color theme="10"/>
      <name val="Calibri"/>
      <family val="2"/>
      <scheme val="minor"/>
    </font>
    <font>
      <b/>
      <sz val="18"/>
      <color theme="1"/>
      <name val="Arial"/>
      <family val="2"/>
    </font>
    <font>
      <sz val="14"/>
      <color rgb="FF000000"/>
      <name val="Arial"/>
      <family val="2"/>
    </font>
    <font>
      <sz val="9"/>
      <color indexed="81"/>
      <name val="Tahoma"/>
      <family val="2"/>
    </font>
  </fonts>
  <fills count="4">
    <fill>
      <patternFill patternType="none"/>
    </fill>
    <fill>
      <patternFill patternType="gray125"/>
    </fill>
    <fill>
      <patternFill patternType="solid">
        <fgColor rgb="FF00B0F0"/>
        <bgColor indexed="64"/>
      </patternFill>
    </fill>
    <fill>
      <patternFill patternType="solid">
        <fgColor theme="0"/>
        <bgColor indexed="64"/>
      </patternFill>
    </fill>
  </fills>
  <borders count="7">
    <border>
      <left/>
      <right/>
      <top/>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s>
  <cellStyleXfs count="3">
    <xf numFmtId="0" fontId="0" fillId="0" borderId="0"/>
    <xf numFmtId="0" fontId="1" fillId="0" borderId="0"/>
    <xf numFmtId="0" fontId="10" fillId="0" borderId="0" applyNumberFormat="0" applyFill="0" applyBorder="0" applyAlignment="0" applyProtection="0"/>
  </cellStyleXfs>
  <cellXfs count="23">
    <xf numFmtId="0" fontId="0" fillId="0" borderId="0" xfId="0"/>
    <xf numFmtId="0" fontId="1" fillId="0" borderId="0" xfId="1"/>
    <xf numFmtId="0" fontId="2" fillId="3" borderId="1" xfId="1" applyFont="1" applyFill="1" applyBorder="1" applyAlignment="1">
      <alignment horizontal="center"/>
    </xf>
    <xf numFmtId="0" fontId="3" fillId="3" borderId="1" xfId="1" applyFont="1" applyFill="1" applyBorder="1" applyAlignment="1">
      <alignment horizontal="center"/>
    </xf>
    <xf numFmtId="0" fontId="4" fillId="3" borderId="1" xfId="1" applyFont="1" applyFill="1" applyBorder="1" applyAlignment="1">
      <alignment horizontal="center"/>
    </xf>
    <xf numFmtId="0" fontId="5" fillId="0" borderId="0" xfId="1" applyFont="1"/>
    <xf numFmtId="0" fontId="9" fillId="0" borderId="0" xfId="1" applyFont="1"/>
    <xf numFmtId="0" fontId="2" fillId="2" borderId="0" xfId="1" applyFont="1" applyFill="1" applyAlignment="1">
      <alignment vertical="center"/>
    </xf>
    <xf numFmtId="0" fontId="9" fillId="3" borderId="6" xfId="1" applyFont="1" applyFill="1" applyBorder="1" applyAlignment="1">
      <alignment horizontal="center" vertical="center" wrapText="1"/>
    </xf>
    <xf numFmtId="0" fontId="10" fillId="3" borderId="4" xfId="2" applyFill="1" applyBorder="1" applyAlignment="1">
      <alignment horizontal="center" vertical="center" wrapText="1"/>
    </xf>
    <xf numFmtId="0" fontId="8" fillId="3" borderId="2" xfId="1" applyFont="1" applyFill="1" applyBorder="1" applyAlignment="1">
      <alignment horizontal="center" vertical="top" wrapText="1"/>
    </xf>
    <xf numFmtId="0" fontId="8" fillId="3" borderId="1" xfId="1" applyFont="1" applyFill="1" applyBorder="1" applyAlignment="1">
      <alignment horizontal="center" vertical="top" wrapText="1"/>
    </xf>
    <xf numFmtId="0" fontId="2" fillId="2" borderId="0" xfId="1" applyFont="1" applyFill="1" applyAlignment="1">
      <alignment horizontal="center" vertical="center"/>
    </xf>
    <xf numFmtId="0" fontId="11" fillId="2" borderId="0" xfId="1" applyFont="1" applyFill="1" applyAlignment="1">
      <alignment horizontal="center" vertical="center"/>
    </xf>
    <xf numFmtId="0" fontId="12" fillId="3" borderId="2" xfId="1" applyFont="1" applyFill="1" applyBorder="1" applyAlignment="1">
      <alignment horizontal="left" vertical="center" wrapText="1"/>
    </xf>
    <xf numFmtId="0" fontId="6" fillId="3" borderId="1" xfId="1" applyFont="1" applyFill="1" applyBorder="1" applyAlignment="1">
      <alignment horizontal="left" vertical="center" wrapText="1"/>
    </xf>
    <xf numFmtId="0" fontId="6" fillId="3" borderId="2" xfId="1" applyFont="1" applyFill="1" applyBorder="1" applyAlignment="1">
      <alignment horizontal="left" vertical="center" wrapText="1"/>
    </xf>
    <xf numFmtId="0" fontId="5" fillId="3" borderId="3" xfId="1" applyFont="1" applyFill="1" applyBorder="1" applyAlignment="1">
      <alignment horizontal="center" vertical="center" wrapText="1"/>
    </xf>
    <xf numFmtId="0" fontId="5" fillId="3" borderId="5" xfId="1" applyFont="1" applyFill="1" applyBorder="1" applyAlignment="1">
      <alignment horizontal="center" vertical="center" wrapText="1"/>
    </xf>
    <xf numFmtId="0" fontId="6" fillId="3" borderId="2" xfId="1" applyFont="1" applyFill="1" applyBorder="1" applyAlignment="1">
      <alignment horizontal="center" vertical="center"/>
    </xf>
    <xf numFmtId="0" fontId="6" fillId="3" borderId="1" xfId="1" applyFont="1" applyFill="1" applyBorder="1" applyAlignment="1">
      <alignment horizontal="center" vertical="center"/>
    </xf>
    <xf numFmtId="0" fontId="5" fillId="3" borderId="2" xfId="1" applyFont="1" applyFill="1" applyBorder="1" applyAlignment="1">
      <alignment horizontal="center" vertical="center" wrapText="1"/>
    </xf>
    <xf numFmtId="0" fontId="5" fillId="3" borderId="1" xfId="1" applyFont="1" applyFill="1" applyBorder="1" applyAlignment="1">
      <alignment horizontal="center" vertical="center" wrapText="1"/>
    </xf>
  </cellXfs>
  <cellStyles count="3">
    <cellStyle name="Hyperlink" xfId="2" xr:uid="{00000000-000B-0000-0000-000008000000}"/>
    <cellStyle name="Normal" xfId="0" builtinId="0"/>
    <cellStyle name="Normal 2 2" xfId="1" xr:uid="{4DAC290C-C71A-4366-AE53-634E7D2ACC81}"/>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customXml" Target="../customXml/item2.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1.xml"/><Relationship Id="rId5" Type="http://schemas.microsoft.com/office/2017/10/relationships/person" Target="persons/person.xml"/><Relationship Id="rId4" Type="http://schemas.openxmlformats.org/officeDocument/2006/relationships/sharedStrings" Target="sharedStrings.xml"/><Relationship Id="rId9"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6</xdr:col>
      <xdr:colOff>1051045</xdr:colOff>
      <xdr:row>4</xdr:row>
      <xdr:rowOff>70384</xdr:rowOff>
    </xdr:from>
    <xdr:to>
      <xdr:col>6</xdr:col>
      <xdr:colOff>2905125</xdr:colOff>
      <xdr:row>4</xdr:row>
      <xdr:rowOff>2483387</xdr:rowOff>
    </xdr:to>
    <xdr:pic>
      <xdr:nvPicPr>
        <xdr:cNvPr id="2" name="Imagem 2">
          <a:extLst>
            <a:ext uri="{FF2B5EF4-FFF2-40B4-BE49-F238E27FC236}">
              <a16:creationId xmlns:a16="http://schemas.microsoft.com/office/drawing/2014/main" id="{CA6727BB-A7B9-4E07-AAAD-6D23C558536D}"/>
            </a:ext>
          </a:extLst>
        </xdr:cNvPr>
        <xdr:cNvPicPr>
          <a:picLocks noChangeAspect="1"/>
        </xdr:cNvPicPr>
      </xdr:nvPicPr>
      <xdr:blipFill>
        <a:blip xmlns:r="http://schemas.openxmlformats.org/officeDocument/2006/relationships" r:embed="rId1"/>
        <a:stretch>
          <a:fillRect/>
        </a:stretch>
      </xdr:blipFill>
      <xdr:spPr>
        <a:xfrm>
          <a:off x="20053420" y="813334"/>
          <a:ext cx="1854080" cy="2413003"/>
        </a:xfrm>
        <a:prstGeom prst="rect">
          <a:avLst/>
        </a:prstGeom>
      </xdr:spPr>
    </xdr:pic>
    <xdr:clientData/>
  </xdr:twoCellAnchor>
  <xdr:twoCellAnchor editAs="oneCell">
    <xdr:from>
      <xdr:col>6</xdr:col>
      <xdr:colOff>662680</xdr:colOff>
      <xdr:row>4</xdr:row>
      <xdr:rowOff>3143250</xdr:rowOff>
    </xdr:from>
    <xdr:to>
      <xdr:col>7</xdr:col>
      <xdr:colOff>268846</xdr:colOff>
      <xdr:row>5</xdr:row>
      <xdr:rowOff>1779661</xdr:rowOff>
    </xdr:to>
    <xdr:pic>
      <xdr:nvPicPr>
        <xdr:cNvPr id="3" name="Imagem 3">
          <a:extLst>
            <a:ext uri="{FF2B5EF4-FFF2-40B4-BE49-F238E27FC236}">
              <a16:creationId xmlns:a16="http://schemas.microsoft.com/office/drawing/2014/main" id="{67F73E26-CED2-46C8-A6A1-25AA357BCEF9}"/>
            </a:ext>
          </a:extLst>
        </xdr:cNvPr>
        <xdr:cNvPicPr>
          <a:picLocks noChangeAspect="1"/>
        </xdr:cNvPicPr>
      </xdr:nvPicPr>
      <xdr:blipFill>
        <a:blip xmlns:r="http://schemas.openxmlformats.org/officeDocument/2006/relationships" r:embed="rId2"/>
        <a:stretch>
          <a:fillRect/>
        </a:stretch>
      </xdr:blipFill>
      <xdr:spPr>
        <a:xfrm>
          <a:off x="19665055" y="3889375"/>
          <a:ext cx="2812916" cy="2097161"/>
        </a:xfrm>
        <a:prstGeom prst="rect">
          <a:avLst/>
        </a:prstGeom>
      </xdr:spPr>
    </xdr:pic>
    <xdr:clientData/>
  </xdr:twoCellAnchor>
</xdr:wsDr>
</file>

<file path=xl/persons/person.xml><?xml version="1.0" encoding="utf-8"?>
<personList xmlns="http://schemas.microsoft.com/office/spreadsheetml/2018/threadedcomments" xmlns:x="http://schemas.openxmlformats.org/spreadsheetml/2006/main">
  <person displayName="Magda Rebelo" id="{138A8AC1-7DBF-4606-822C-690807110273}" userId="S::magda.rebelo@bayer.com::545ec264-041b-41b5-98ef-256cc6e298a0" providerId="AD"/>
</personList>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threadedComments/threadedComment1.xml><?xml version="1.0" encoding="utf-8"?>
<ThreadedComments xmlns="http://schemas.microsoft.com/office/spreadsheetml/2018/threadedcomments" xmlns:x="http://schemas.openxmlformats.org/spreadsheetml/2006/main">
  <threadedComment ref="H5" dT="2023-04-14T13:23:33.19" personId="{138A8AC1-7DBF-4606-822C-690807110273}" id="{2B0DA330-9CB8-4567-A273-9E670BF99421}" done="1">
    <text>O link não abre. Verificar se está lá a última versão aprovada do FI</text>
  </threadedComment>
</ThreadedComments>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https://www.bepanthene.pt/sites/g/files/vrxlpx34176/files/2020-11/instru%C3%A7oes_bepantheneGO_monodoses.pdf" TargetMode="External"/><Relationship Id="rId6" Type="http://schemas.microsoft.com/office/2017/10/relationships/threadedComment" Target="../threadedComments/threadedComment1.xml"/><Relationship Id="rId5" Type="http://schemas.openxmlformats.org/officeDocument/2006/relationships/comments" Target="../comments1.xml"/><Relationship Id="rId4" Type="http://schemas.openxmlformats.org/officeDocument/2006/relationships/vmlDrawing" Target="../drawings/vmlDrawing1.v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DF104D-30BB-4CD0-B775-EAB48A58E418}">
  <sheetPr>
    <pageSetUpPr fitToPage="1"/>
  </sheetPr>
  <dimension ref="A1:L6"/>
  <sheetViews>
    <sheetView showGridLines="0" tabSelected="1" topLeftCell="D1" zoomScale="60" zoomScaleNormal="60" workbookViewId="0">
      <selection activeCell="G11" sqref="G11"/>
    </sheetView>
  </sheetViews>
  <sheetFormatPr defaultColWidth="11.5703125" defaultRowHeight="18" x14ac:dyDescent="0.25"/>
  <cols>
    <col min="1" max="1" width="34.85546875" style="5" customWidth="1"/>
    <col min="2" max="2" width="21.42578125" style="5" bestFit="1" customWidth="1"/>
    <col min="3" max="3" width="31.5703125" style="5" customWidth="1"/>
    <col min="4" max="4" width="36.85546875" style="5" customWidth="1"/>
    <col min="5" max="5" width="104.85546875" style="5" customWidth="1"/>
    <col min="6" max="6" width="55.42578125" style="5" customWidth="1"/>
    <col min="7" max="7" width="48.140625" style="1" bestFit="1" customWidth="1"/>
    <col min="8" max="8" width="26.42578125" style="6" customWidth="1"/>
    <col min="9" max="12" width="0" style="1" hidden="1" customWidth="1"/>
    <col min="13" max="16384" width="11.5703125" style="1"/>
  </cols>
  <sheetData>
    <row r="1" spans="1:12" ht="14.1" customHeight="1" x14ac:dyDescent="0.2">
      <c r="A1" s="12" t="s">
        <v>0</v>
      </c>
      <c r="B1" s="12"/>
      <c r="C1" s="12"/>
      <c r="D1" s="12"/>
      <c r="E1" s="12"/>
      <c r="F1" s="13" t="s">
        <v>15</v>
      </c>
      <c r="G1" s="13"/>
      <c r="H1" s="13"/>
      <c r="I1" s="7"/>
      <c r="J1" s="7"/>
      <c r="K1" s="7"/>
      <c r="L1" s="7"/>
    </row>
    <row r="2" spans="1:12" ht="14.1" customHeight="1" x14ac:dyDescent="0.2">
      <c r="A2" s="12"/>
      <c r="B2" s="12"/>
      <c r="C2" s="12"/>
      <c r="D2" s="12"/>
      <c r="E2" s="12"/>
      <c r="F2" s="13"/>
      <c r="G2" s="13"/>
      <c r="H2" s="13"/>
      <c r="I2" s="7"/>
      <c r="J2" s="7"/>
      <c r="K2" s="7"/>
      <c r="L2" s="7"/>
    </row>
    <row r="3" spans="1:12" ht="14.1" customHeight="1" x14ac:dyDescent="0.2">
      <c r="A3" s="12"/>
      <c r="B3" s="12"/>
      <c r="C3" s="12"/>
      <c r="D3" s="12"/>
      <c r="E3" s="12"/>
      <c r="F3" s="13"/>
      <c r="G3" s="13"/>
      <c r="H3" s="13"/>
      <c r="I3" s="7"/>
      <c r="J3" s="7"/>
      <c r="K3" s="7"/>
      <c r="L3" s="7"/>
    </row>
    <row r="4" spans="1:12" x14ac:dyDescent="0.25">
      <c r="A4" s="2" t="s">
        <v>1</v>
      </c>
      <c r="B4" s="2" t="s">
        <v>2</v>
      </c>
      <c r="C4" s="2" t="s">
        <v>3</v>
      </c>
      <c r="D4" s="2" t="s">
        <v>4</v>
      </c>
      <c r="E4" s="2" t="s">
        <v>5</v>
      </c>
      <c r="F4" s="2" t="s">
        <v>6</v>
      </c>
      <c r="G4" s="3" t="s">
        <v>7</v>
      </c>
      <c r="H4" s="4" t="s">
        <v>8</v>
      </c>
    </row>
    <row r="5" spans="1:12" ht="273" customHeight="1" x14ac:dyDescent="0.2">
      <c r="A5" s="17" t="s">
        <v>9</v>
      </c>
      <c r="B5" s="19">
        <v>6293142</v>
      </c>
      <c r="C5" s="21" t="s">
        <v>10</v>
      </c>
      <c r="D5" s="21" t="s">
        <v>11</v>
      </c>
      <c r="E5" s="14" t="s">
        <v>12</v>
      </c>
      <c r="F5" s="16" t="s">
        <v>13</v>
      </c>
      <c r="G5" s="10"/>
      <c r="H5" s="9" t="s">
        <v>14</v>
      </c>
    </row>
    <row r="6" spans="1:12" ht="173.45" customHeight="1" x14ac:dyDescent="0.2">
      <c r="A6" s="18"/>
      <c r="B6" s="20"/>
      <c r="C6" s="22"/>
      <c r="D6" s="22"/>
      <c r="E6" s="15"/>
      <c r="F6" s="15"/>
      <c r="G6" s="11"/>
      <c r="H6" s="8"/>
    </row>
  </sheetData>
  <mergeCells count="9">
    <mergeCell ref="G5:G6"/>
    <mergeCell ref="A1:E3"/>
    <mergeCell ref="F1:H3"/>
    <mergeCell ref="E5:E6"/>
    <mergeCell ref="F5:F6"/>
    <mergeCell ref="A5:A6"/>
    <mergeCell ref="B5:B6"/>
    <mergeCell ref="C5:C6"/>
    <mergeCell ref="D5:D6"/>
  </mergeCells>
  <hyperlinks>
    <hyperlink ref="H5" r:id="rId1" xr:uid="{2B915D03-9C16-490B-A1C3-B8A9E63B90E9}"/>
  </hyperlinks>
  <pageMargins left="0.23622047244094491" right="0.23622047244094491" top="0" bottom="0" header="0" footer="0"/>
  <pageSetup paperSize="8" scale="35" fitToHeight="4" orientation="portrait" r:id="rId2"/>
  <headerFooter>
    <oddFooter>&amp;R&amp;1#&amp;"Calibri"&amp;22&amp;KFF8939RESTRICTED</oddFooter>
  </headerFooter>
  <drawing r:id="rId3"/>
  <legacyDrawing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4AFAB156A6AC3F4EA92E788774D8277A" ma:contentTypeVersion="15" ma:contentTypeDescription="Crie um novo documento." ma:contentTypeScope="" ma:versionID="ffec1d919819ff3b266c6e5dc3f5b0c1">
  <xsd:schema xmlns:xsd="http://www.w3.org/2001/XMLSchema" xmlns:xs="http://www.w3.org/2001/XMLSchema" xmlns:p="http://schemas.microsoft.com/office/2006/metadata/properties" xmlns:ns1="http://schemas.microsoft.com/sharepoint/v3" xmlns:ns2="1a4d292e-883c-434b-96e3-060cfff16c86" xmlns:ns3="b767d2ca-8a99-457d-a61a-27a298b10486" targetNamespace="http://schemas.microsoft.com/office/2006/metadata/properties" ma:root="true" ma:fieldsID="6d4b689502dfbc9fd248f3638fe67472" ns1:_="" ns2:_="" ns3:_="">
    <xsd:import namespace="http://schemas.microsoft.com/sharepoint/v3"/>
    <xsd:import namespace="1a4d292e-883c-434b-96e3-060cfff16c86"/>
    <xsd:import namespace="b767d2ca-8a99-457d-a61a-27a298b10486"/>
    <xsd:element name="properties">
      <xsd:complexType>
        <xsd:sequence>
          <xsd:element name="documentManagement">
            <xsd:complexType>
              <xsd:all>
                <xsd:element ref="ns2:TaxCatchAll" minOccurs="0"/>
                <xsd:element ref="ns2:TaxCatchAllLabel" minOccurs="0"/>
                <xsd:element ref="ns1:_dlc_Exempt" minOccurs="0"/>
                <xsd:element ref="ns1:_dlc_ExpireDateSaved" minOccurs="0"/>
                <xsd:element ref="ns1:_dlc_ExpireDate" minOccurs="0"/>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GenerationTime" minOccurs="0"/>
                <xsd:element ref="ns3:MediaServiceEventHashCode" minOccurs="0"/>
                <xsd:element ref="ns3:MediaLengthInSeconds" minOccurs="0"/>
                <xsd:element ref="ns3:lcf76f155ced4ddcb4097134ff3c332f"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10" nillable="true" ma:displayName="Isentar de Política" ma:hidden="true" ma:internalName="_dlc_Exempt" ma:readOnly="false">
      <xsd:simpleType>
        <xsd:restriction base="dms:Unknown"/>
      </xsd:simpleType>
    </xsd:element>
    <xsd:element name="_dlc_ExpireDateSaved" ma:index="11" nillable="true" ma:displayName="Data de Validade Original" ma:hidden="true" ma:internalName="_dlc_ExpireDateSaved" ma:readOnly="false">
      <xsd:simpleType>
        <xsd:restriction base="dms:DateTime"/>
      </xsd:simpleType>
    </xsd:element>
    <xsd:element name="_dlc_ExpireDate" ma:index="12" nillable="true" ma:displayName="Data de Validade" ma:hidden="true" ma:internalName="_dlc_Expire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a4d292e-883c-434b-96e3-060cfff16c86"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40bc36da-5f63-4200-ad72-d375f5f6cacb}" ma:internalName="TaxCatchAll" ma:showField="CatchAllData" ma:web="39ab2e95-5a9c-4dea-8f4d-087671a40b2d">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40bc36da-5f63-4200-ad72-d375f5f6cacb}" ma:internalName="TaxCatchAllLabel" ma:readOnly="true" ma:showField="CatchAllDataLabel" ma:web="39ab2e95-5a9c-4dea-8f4d-087671a40b2d">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b767d2ca-8a99-457d-a61a-27a298b10486"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Marcações de imagem" ma:readOnly="false" ma:fieldId="{5cf76f15-5ced-4ddc-b409-7134ff3c332f}" ma:taxonomyMulti="true" ma:sspId="7bc43322-b630-4bac-8b27-31def233d1d0"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7bc43322-b630-4bac-8b27-31def233d1d0" ContentTypeId="0x0101"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1a4d292e-883c-434b-96e3-060cfff16c86" xsi:nil="true"/>
    <_dlc_ExpireDateSaved xmlns="http://schemas.microsoft.com/sharepoint/v3" xsi:nil="true"/>
    <_dlc_ExpireDate xmlns="http://schemas.microsoft.com/sharepoint/v3" xsi:nil="true"/>
    <_dlc_Exempt xmlns="http://schemas.microsoft.com/sharepoint/v3">false</_dlc_Exempt>
    <lcf76f155ced4ddcb4097134ff3c332f xmlns="b767d2ca-8a99-457d-a61a-27a298b10486">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C6E5ECC-45D4-4F3D-ADC6-C02294F85B24}"/>
</file>

<file path=customXml/itemProps2.xml><?xml version="1.0" encoding="utf-8"?>
<ds:datastoreItem xmlns:ds="http://schemas.openxmlformats.org/officeDocument/2006/customXml" ds:itemID="{61FD8DEE-6DB4-41BB-AA1A-5A3DF639D93E}">
  <ds:schemaRefs>
    <ds:schemaRef ds:uri="Microsoft.SharePoint.Taxonomy.ContentTypeSync"/>
  </ds:schemaRefs>
</ds:datastoreItem>
</file>

<file path=customXml/itemProps3.xml><?xml version="1.0" encoding="utf-8"?>
<ds:datastoreItem xmlns:ds="http://schemas.openxmlformats.org/officeDocument/2006/customXml" ds:itemID="{2E5FBB83-E9DB-44DC-9E6D-72BBC32AAD07}">
  <ds:schemaRefs>
    <ds:schemaRef ds:uri="http://schemas.microsoft.com/sharepoint/v3/contenttype/forms"/>
  </ds:schemaRefs>
</ds:datastoreItem>
</file>

<file path=customXml/itemProps4.xml><?xml version="1.0" encoding="utf-8"?>
<ds:datastoreItem xmlns:ds="http://schemas.openxmlformats.org/officeDocument/2006/customXml" ds:itemID="{090B40AE-A781-4136-ACE3-75E43244205F}">
  <ds:schemaRefs>
    <ds:schemaRef ds:uri="http://schemas.microsoft.com/office/2006/metadata/properties"/>
    <ds:schemaRef ds:uri="http://schemas.microsoft.com/office/infopath/2007/PartnerControls"/>
    <ds:schemaRef ds:uri="1a4d292e-883c-434b-96e3-060cfff16c86"/>
    <ds:schemaRef ds:uri="http://schemas.microsoft.com/sharepoint/v3"/>
    <ds:schemaRef ds:uri="c25dfd86-c0c9-4be2-bf0d-419e0afd064e"/>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vt:i4>
      </vt:variant>
    </vt:vector>
  </HeadingPairs>
  <TitlesOfParts>
    <vt:vector size="1" baseType="lpstr">
      <vt:lpstr>BEPANTHENE GOTAS MONODOSES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Beatriz Jeronimo</dc:creator>
  <cp:keywords/>
  <dc:description/>
  <cp:lastModifiedBy>Beatriz Baldaque</cp:lastModifiedBy>
  <cp:revision/>
  <dcterms:created xsi:type="dcterms:W3CDTF">2021-03-23T14:21:41Z</dcterms:created>
  <dcterms:modified xsi:type="dcterms:W3CDTF">2025-01-31T11:42:27Z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2c76c141-ac86-40e5-abf2-c6f60e474cee_Enabled">
    <vt:lpwstr>True</vt:lpwstr>
  </property>
  <property fmtid="{D5CDD505-2E9C-101B-9397-08002B2CF9AE}" pid="3" name="MSIP_Label_2c76c141-ac86-40e5-abf2-c6f60e474cee_SiteId">
    <vt:lpwstr>fcb2b37b-5da0-466b-9b83-0014b67a7c78</vt:lpwstr>
  </property>
  <property fmtid="{D5CDD505-2E9C-101B-9397-08002B2CF9AE}" pid="4" name="MSIP_Label_2c76c141-ac86-40e5-abf2-c6f60e474cee_Owner">
    <vt:lpwstr>beatriz.jeronimo.ext@bayer.com</vt:lpwstr>
  </property>
  <property fmtid="{D5CDD505-2E9C-101B-9397-08002B2CF9AE}" pid="5" name="MSIP_Label_2c76c141-ac86-40e5-abf2-c6f60e474cee_SetDate">
    <vt:lpwstr>2021-03-23T14:25:17.0750104Z</vt:lpwstr>
  </property>
  <property fmtid="{D5CDD505-2E9C-101B-9397-08002B2CF9AE}" pid="6" name="MSIP_Label_2c76c141-ac86-40e5-abf2-c6f60e474cee_Name">
    <vt:lpwstr>RESTRICTED</vt:lpwstr>
  </property>
  <property fmtid="{D5CDD505-2E9C-101B-9397-08002B2CF9AE}" pid="7" name="MSIP_Label_2c76c141-ac86-40e5-abf2-c6f60e474cee_Application">
    <vt:lpwstr>Microsoft Azure Information Protection</vt:lpwstr>
  </property>
  <property fmtid="{D5CDD505-2E9C-101B-9397-08002B2CF9AE}" pid="8" name="MSIP_Label_2c76c141-ac86-40e5-abf2-c6f60e474cee_Extended_MSFT_Method">
    <vt:lpwstr>Automatic</vt:lpwstr>
  </property>
  <property fmtid="{D5CDD505-2E9C-101B-9397-08002B2CF9AE}" pid="9" name="Sensitivity">
    <vt:lpwstr>RESTRICTED</vt:lpwstr>
  </property>
  <property fmtid="{D5CDD505-2E9C-101B-9397-08002B2CF9AE}" pid="10" name="ContentTypeId">
    <vt:lpwstr>0x0101004AFAB156A6AC3F4EA92E788774D8277A</vt:lpwstr>
  </property>
  <property fmtid="{D5CDD505-2E9C-101B-9397-08002B2CF9AE}" pid="11" name="MediaServiceImageTags">
    <vt:lpwstr/>
  </property>
  <property fmtid="{D5CDD505-2E9C-101B-9397-08002B2CF9AE}" pid="12" name="Order">
    <vt:r8>7508700</vt:r8>
  </property>
  <property fmtid="{D5CDD505-2E9C-101B-9397-08002B2CF9AE}" pid="13" name="xd_Signature">
    <vt:bool>false</vt:bool>
  </property>
  <property fmtid="{D5CDD505-2E9C-101B-9397-08002B2CF9AE}" pid="14" name="xd_ProgID">
    <vt:lpwstr/>
  </property>
  <property fmtid="{D5CDD505-2E9C-101B-9397-08002B2CF9AE}" pid="15" name="ComplianceAssetId">
    <vt:lpwstr/>
  </property>
  <property fmtid="{D5CDD505-2E9C-101B-9397-08002B2CF9AE}" pid="16" name="TemplateUrl">
    <vt:lpwstr/>
  </property>
  <property fmtid="{D5CDD505-2E9C-101B-9397-08002B2CF9AE}" pid="17" name="_ExtendedDescription">
    <vt:lpwstr/>
  </property>
  <property fmtid="{D5CDD505-2E9C-101B-9397-08002B2CF9AE}" pid="18" name="TriggerFlowInfo">
    <vt:lpwstr/>
  </property>
  <property fmtid="{D5CDD505-2E9C-101B-9397-08002B2CF9AE}" pid="19" name="_SourceUrl">
    <vt:lpwstr/>
  </property>
  <property fmtid="{D5CDD505-2E9C-101B-9397-08002B2CF9AE}" pid="20" name="_SharedFileIndex">
    <vt:lpwstr/>
  </property>
</Properties>
</file>